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8" r:id="rId3"/>
    <p:sldId id="277" r:id="rId4"/>
    <p:sldId id="256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0" r:id="rId18"/>
    <p:sldId id="269" r:id="rId19"/>
    <p:sldId id="271" r:id="rId20"/>
    <p:sldId id="272" r:id="rId21"/>
    <p:sldId id="273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-128" y="-144"/>
      </p:cViewPr>
      <p:guideLst>
        <p:guide orient="horz" pos="172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9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6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3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4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2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7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715E0-34F6-4B60-9215-280F09177D3C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60D4-7CE8-4E58-AAE3-45F5B910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enning.mueller@hevs.ch" TargetMode="External"/><Relationship Id="rId4" Type="http://schemas.openxmlformats.org/officeDocument/2006/relationships/hyperlink" Target="mailto:ABEERS@mgh.harvard.edu" TargetMode="External"/><Relationship Id="rId5" Type="http://schemas.openxmlformats.org/officeDocument/2006/relationships/hyperlink" Target="mailto:kenchang@mit.edu" TargetMode="External"/><Relationship Id="rId6" Type="http://schemas.openxmlformats.org/officeDocument/2006/relationships/hyperlink" Target="mailto:AMAMONOV@mgh.harvard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kalpathy@nmr.mgh.harvard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csail.mit.edu/dsontag/courses/mlhc17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clef.org/2017/tuberculosis" TargetMode="External"/><Relationship Id="rId4" Type="http://schemas.openxmlformats.org/officeDocument/2006/relationships/hyperlink" Target="https://www.kaggle.com/c/data-science-bowl-201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gh-ccds.cloudapp.ne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QTIM-Lab/IAP_ImgInf2017" TargetMode="External"/><Relationship Id="rId3" Type="http://schemas.openxmlformats.org/officeDocument/2006/relationships/hyperlink" Target="https://github.com/QTIM-Lab/qtim_tools/blob/master/documentation/iPython_Tutorials/Feature_Extraction_Tutorial.ipynb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earnopencv.com/deep-learning-example-using-nvidia-digits-3-on-ec2/" TargetMode="External"/><Relationship Id="rId3" Type="http://schemas.openxmlformats.org/officeDocument/2006/relationships/hyperlink" Target="http://www.robots.ox.ac.uk/~vgg/data/flowers/17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Clinical Imaging Informatics</a:t>
            </a:r>
            <a:br>
              <a:rPr lang="en-US" dirty="0" smtClean="0"/>
            </a:br>
            <a:r>
              <a:rPr lang="en-US" dirty="0" smtClean="0"/>
              <a:t>IAP 2017</a:t>
            </a:r>
            <a:br>
              <a:rPr lang="en-US" dirty="0" smtClean="0"/>
            </a:br>
            <a:r>
              <a:rPr lang="en-US" sz="4400" dirty="0"/>
              <a:t>Lab </a:t>
            </a:r>
            <a:r>
              <a:rPr lang="en-US" sz="4400" dirty="0" smtClean="0"/>
              <a:t>3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0419" y="3429848"/>
            <a:ext cx="9217661" cy="2725940"/>
          </a:xfrm>
        </p:spPr>
        <p:txBody>
          <a:bodyPr>
            <a:normAutofit/>
          </a:bodyPr>
          <a:lstStyle/>
          <a:p>
            <a:r>
              <a:rPr lang="en-US" dirty="0" smtClean="0"/>
              <a:t>Jayashree Kalpathy-Cramer (</a:t>
            </a:r>
            <a:r>
              <a:rPr lang="en-US" dirty="0">
                <a:hlinkClick r:id="rId2"/>
              </a:rPr>
              <a:t>kalpathy@nmr.mgh.harvard.edu</a:t>
            </a:r>
            <a:r>
              <a:rPr lang="en-US" dirty="0"/>
              <a:t> </a:t>
            </a:r>
            <a:r>
              <a:rPr lang="en-US" dirty="0" smtClean="0"/>
              <a:t>)</a:t>
            </a:r>
          </a:p>
          <a:p>
            <a:r>
              <a:rPr lang="en-US" dirty="0"/>
              <a:t>Henning Mueller (</a:t>
            </a:r>
            <a:r>
              <a:rPr lang="en-US" dirty="0">
                <a:hlinkClick r:id="rId3"/>
              </a:rPr>
              <a:t>henning.mueller@</a:t>
            </a:r>
            <a:r>
              <a:rPr lang="en-US" dirty="0" smtClean="0">
                <a:hlinkClick r:id="rId3"/>
              </a:rPr>
              <a:t>hevs.ch</a:t>
            </a:r>
            <a:r>
              <a:rPr lang="en-US" dirty="0" smtClean="0"/>
              <a:t>) </a:t>
            </a:r>
          </a:p>
          <a:p>
            <a:r>
              <a:rPr lang="en-US" dirty="0"/>
              <a:t>Andrew Beers (</a:t>
            </a:r>
            <a:r>
              <a:rPr lang="en-US" dirty="0">
                <a:hlinkClick r:id="rId4"/>
              </a:rPr>
              <a:t>ABEERS@</a:t>
            </a:r>
            <a:r>
              <a:rPr lang="en-US" dirty="0" smtClean="0">
                <a:hlinkClick r:id="rId4"/>
              </a:rPr>
              <a:t>mgh.harvard.edu</a:t>
            </a:r>
            <a:r>
              <a:rPr lang="en-US" dirty="0" smtClean="0"/>
              <a:t>) </a:t>
            </a:r>
          </a:p>
          <a:p>
            <a:r>
              <a:rPr lang="en-US" dirty="0"/>
              <a:t>Ken Chang (</a:t>
            </a:r>
            <a:r>
              <a:rPr lang="en-US" dirty="0">
                <a:hlinkClick r:id="rId5"/>
              </a:rPr>
              <a:t>kenchang@</a:t>
            </a:r>
            <a:r>
              <a:rPr lang="en-US" dirty="0" smtClean="0">
                <a:hlinkClick r:id="rId5"/>
              </a:rPr>
              <a:t>mit.edu</a:t>
            </a:r>
            <a:r>
              <a:rPr lang="en-US" dirty="0" smtClean="0"/>
              <a:t> )</a:t>
            </a:r>
          </a:p>
          <a:p>
            <a:r>
              <a:rPr lang="en-US" dirty="0" err="1" smtClean="0"/>
              <a:t>Artem</a:t>
            </a:r>
            <a:r>
              <a:rPr lang="en-US" dirty="0" smtClean="0"/>
              <a:t> </a:t>
            </a:r>
            <a:r>
              <a:rPr lang="en-US" dirty="0" err="1" smtClean="0"/>
              <a:t>Mamonov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AMAMONOV@</a:t>
            </a:r>
            <a:r>
              <a:rPr lang="en-US" dirty="0" smtClean="0">
                <a:hlinkClick r:id="rId6"/>
              </a:rPr>
              <a:t>mgh.harvard.edu</a:t>
            </a:r>
            <a:r>
              <a:rPr lang="en-US" smtClean="0"/>
              <a:t> )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566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91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Let’s take a look at the dataset …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9083" t="16370" r="31500" b="7333"/>
          <a:stretch/>
        </p:blipFill>
        <p:spPr>
          <a:xfrm>
            <a:off x="3507942" y="1087619"/>
            <a:ext cx="4956790" cy="53969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194433" y="604810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2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0" r="6154" b="5840"/>
          <a:stretch/>
        </p:blipFill>
        <p:spPr>
          <a:xfrm>
            <a:off x="1698171" y="102326"/>
            <a:ext cx="8451494" cy="606167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4874" y="6307689"/>
            <a:ext cx="10515600" cy="55031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Click through the 17 categories of flowers!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820091" y="142385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34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Let’s make our deep learning model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0633" y="1326387"/>
            <a:ext cx="10515600" cy="55031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Click “DIGITS” in the top left corner to return to the home page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257" r="969" b="44484"/>
          <a:stretch/>
        </p:blipFill>
        <p:spPr>
          <a:xfrm>
            <a:off x="838202" y="2260064"/>
            <a:ext cx="10181562" cy="403623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9306354" y="4752797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2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66" r="5000" b="7778"/>
          <a:stretch/>
        </p:blipFill>
        <p:spPr>
          <a:xfrm>
            <a:off x="1615440" y="448528"/>
            <a:ext cx="8703902" cy="607419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052114" y="1730922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66" t="1705" r="1916" b="9111"/>
          <a:stretch/>
        </p:blipFill>
        <p:spPr>
          <a:xfrm>
            <a:off x="1752601" y="493808"/>
            <a:ext cx="9174480" cy="590699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619042" y="299279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289346" y="5601882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9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After a few minutes …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746273" y="2436668"/>
            <a:ext cx="4445727" cy="10406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Validation Accuracy ~66% using default settings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4083" t="27518" r="40147" b="14740"/>
          <a:stretch/>
        </p:blipFill>
        <p:spPr>
          <a:xfrm>
            <a:off x="298651" y="1203959"/>
            <a:ext cx="7447622" cy="528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Can we do better?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0633" y="1326387"/>
            <a:ext cx="10515600" cy="2575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Let’s try using pre-trained weights from the original </a:t>
            </a:r>
            <a:r>
              <a:rPr lang="en-US" dirty="0" err="1" smtClean="0">
                <a:latin typeface="Garamond" panose="02020404030301010803" pitchFamily="18" charset="0"/>
              </a:rPr>
              <a:t>AlexNet</a:t>
            </a:r>
            <a:r>
              <a:rPr lang="en-US" dirty="0" smtClean="0">
                <a:latin typeface="Garamond" panose="02020404030301010803" pitchFamily="18" charset="0"/>
              </a:rPr>
              <a:t> paper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79" t="33544" r="13650" b="29507"/>
          <a:stretch/>
        </p:blipFill>
        <p:spPr>
          <a:xfrm>
            <a:off x="486136" y="2651950"/>
            <a:ext cx="11376823" cy="320964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9436532" y="4637456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5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2" y="12793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Make some small changes…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413" t="14979" r="22320" b="6597"/>
          <a:stretch/>
        </p:blipFill>
        <p:spPr>
          <a:xfrm>
            <a:off x="4158013" y="1074023"/>
            <a:ext cx="7106857" cy="557196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44504" y="6115736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844504" y="378957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1730" y="3623161"/>
            <a:ext cx="244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Replace all instances of “fc8” with “fc9”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14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844" t="13403" r="21813" b="16272"/>
          <a:stretch/>
        </p:blipFill>
        <p:spPr>
          <a:xfrm>
            <a:off x="3881743" y="574404"/>
            <a:ext cx="7992920" cy="551388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427114" y="527406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27687" y="5261741"/>
            <a:ext cx="3754056" cy="10406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Reduce the learning rate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8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334" t="34667" r="41166" b="13259"/>
          <a:stretch/>
        </p:blipFill>
        <p:spPr>
          <a:xfrm>
            <a:off x="505097" y="838199"/>
            <a:ext cx="8240123" cy="5816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45220" y="920206"/>
            <a:ext cx="255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94% Validation Accuracy!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04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Healthcare (6.S897, HST.S53)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k-SK" dirty="0"/>
              <a:t> </a:t>
            </a:r>
            <a:r>
              <a:rPr lang="sk-SK" dirty="0" smtClean="0"/>
              <a:t>Instructor</a:t>
            </a:r>
            <a:r>
              <a:rPr lang="sk-SK" dirty="0"/>
              <a:t>: David Sontag</a:t>
            </a:r>
          </a:p>
          <a:p>
            <a:pPr marL="0" indent="0">
              <a:buNone/>
            </a:pPr>
            <a:r>
              <a:rPr lang="sk-SK" dirty="0"/>
              <a:t>Teaching assistant: Maggie Makar</a:t>
            </a:r>
          </a:p>
          <a:p>
            <a:pPr marL="0" indent="0">
              <a:buNone/>
            </a:pPr>
            <a:r>
              <a:rPr lang="sk-SK" dirty="0"/>
              <a:t>Graduate Level; Units 2-0-4 (counts as an AAGS subject) Wednesdays 2:30-4pm, E25-119</a:t>
            </a:r>
          </a:p>
          <a:p>
            <a:pPr marL="0" indent="0">
              <a:buNone/>
            </a:pPr>
            <a:r>
              <a:rPr lang="sk-SK" dirty="0"/>
              <a:t> </a:t>
            </a:r>
            <a:r>
              <a:rPr lang="sk-SK" dirty="0" smtClean="0"/>
              <a:t>URL </a:t>
            </a:r>
            <a:r>
              <a:rPr lang="sk-SK" dirty="0"/>
              <a:t>(with syllabus): </a:t>
            </a:r>
            <a:r>
              <a:rPr lang="sk-SK" u="sng" dirty="0">
                <a:hlinkClick r:id="rId2"/>
              </a:rPr>
              <a:t>http://people.csail.mit.edu/dsontag/courses/mlhc17/</a:t>
            </a:r>
          </a:p>
          <a:p>
            <a:pPr marL="0" indent="0">
              <a:buNone/>
            </a:pPr>
            <a:r>
              <a:rPr lang="sk-SK" dirty="0"/>
              <a:t> </a:t>
            </a:r>
          </a:p>
          <a:p>
            <a:pPr marL="0" indent="0">
              <a:buNone/>
            </a:pPr>
            <a:r>
              <a:rPr lang="sk-SK" b="1" dirty="0"/>
              <a:t>Course description:</a:t>
            </a:r>
          </a:p>
          <a:p>
            <a:pPr marL="0" indent="0">
              <a:buNone/>
            </a:pPr>
            <a:r>
              <a:rPr lang="sk-SK" dirty="0"/>
              <a:t>Explores machine learning methods for clinical and healthcare applications. Covers concepts of algorithmic fairness, interpretability, and causality. Discusses application of time-series analysis, graphical models, deep learning and transfer learning methods to solving problems in healthcare. Considers how newly emerging machine learning techniques will shape healthcare policy and personalized medicine.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0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aramond" panose="02020404030301010803" pitchFamily="18" charset="0"/>
              </a:rPr>
              <a:t>Let’s see if the classifier works on a new image …</a:t>
            </a:r>
            <a:endParaRPr lang="en-US" sz="36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333" t="33259" r="40583" b="15333"/>
          <a:stretch/>
        </p:blipFill>
        <p:spPr>
          <a:xfrm>
            <a:off x="2509520" y="1310640"/>
            <a:ext cx="7879080" cy="528828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08925" y="3954780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108925" y="519786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108925" y="5746504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2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Garamond" panose="02020404030301010803" pitchFamily="18" charset="0"/>
              </a:rPr>
              <a:t>Success!</a:t>
            </a:r>
            <a:endParaRPr lang="en-US" sz="3600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833" t="15630" r="16666" b="27481"/>
          <a:stretch/>
        </p:blipFill>
        <p:spPr>
          <a:xfrm>
            <a:off x="1066800" y="1466355"/>
            <a:ext cx="10439400" cy="49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class use:</a:t>
            </a:r>
            <a:endParaRPr lang="en-US" dirty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://mgh-ccds.cloudapp.net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interested in taking further, please contact us and participate in</a:t>
            </a:r>
          </a:p>
          <a:p>
            <a:r>
              <a:rPr lang="en-US" dirty="0">
                <a:hlinkClick r:id="rId3"/>
              </a:rPr>
              <a:t>http://www.imageclef.org/2017/tuberculosis</a:t>
            </a:r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4"/>
              </a:rPr>
              <a:t>https://www.kaggle.com/c/data-science-bowl-</a:t>
            </a:r>
            <a:r>
              <a:rPr lang="en-US" dirty="0" smtClean="0">
                <a:hlinkClick r:id="rId4"/>
              </a:rPr>
              <a:t>2017</a:t>
            </a:r>
            <a:r>
              <a:rPr lang="en-US" dirty="0" smtClean="0"/>
              <a:t> ($1 million!!!)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6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52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Labs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://github.com/QTIM-Lab/</a:t>
            </a:r>
            <a:r>
              <a:rPr lang="en-US" dirty="0" smtClean="0">
                <a:hlinkClick r:id="rId2"/>
              </a:rPr>
              <a:t>IAP_ImgInf2017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Radiomics</a:t>
            </a:r>
          </a:p>
          <a:p>
            <a:pPr lvl="1"/>
            <a:r>
              <a:rPr lang="en-US" dirty="0" smtClean="0"/>
              <a:t>Feature extraction </a:t>
            </a:r>
            <a:r>
              <a:rPr lang="en-US" dirty="0"/>
              <a:t>(python </a:t>
            </a:r>
            <a:r>
              <a:rPr lang="en-US" dirty="0">
                <a:hlinkClick r:id="rId3"/>
              </a:rPr>
              <a:t>https://github.com/QTIM-Lab/qtim_tools/blob/master/documentation/iPython_Tutorials/</a:t>
            </a:r>
            <a:r>
              <a:rPr lang="en-US" dirty="0" smtClean="0">
                <a:hlinkClick r:id="rId3"/>
              </a:rPr>
              <a:t>Feature_Extraction_Tutorial.ipynb</a:t>
            </a:r>
            <a:endParaRPr lang="en-US" dirty="0" smtClean="0"/>
          </a:p>
          <a:p>
            <a:pPr lvl="1"/>
            <a:r>
              <a:rPr lang="en-US" dirty="0" smtClean="0"/>
              <a:t>Classification (machine learning)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Deep learning with DIGITS</a:t>
            </a:r>
          </a:p>
          <a:p>
            <a:pPr lvl="1"/>
            <a:r>
              <a:rPr lang="en-US" dirty="0" smtClean="0"/>
              <a:t>Flower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8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8834" y="1366203"/>
            <a:ext cx="8952412" cy="363251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Introduction to </a:t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NVIDIA </a:t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Deep Learning GPU </a:t>
            </a:r>
            <a:r>
              <a:rPr lang="en-US" dirty="0" smtClean="0">
                <a:latin typeface="Garamond" panose="02020404030301010803" pitchFamily="18" charset="0"/>
              </a:rPr>
              <a:t/>
            </a:r>
            <a:br>
              <a:rPr lang="en-US" dirty="0" smtClean="0">
                <a:latin typeface="Garamond" panose="02020404030301010803" pitchFamily="18" charset="0"/>
              </a:rPr>
            </a:br>
            <a:r>
              <a:rPr lang="en-US" dirty="0" smtClean="0">
                <a:latin typeface="Garamond" panose="02020404030301010803" pitchFamily="18" charset="0"/>
              </a:rPr>
              <a:t>Training </a:t>
            </a:r>
            <a:r>
              <a:rPr lang="en-US" dirty="0" smtClean="0">
                <a:latin typeface="Garamond" panose="02020404030301010803" pitchFamily="18" charset="0"/>
              </a:rPr>
              <a:t>System (DIGITS</a:t>
            </a:r>
            <a:r>
              <a:rPr lang="en-US" dirty="0" smtClean="0">
                <a:latin typeface="Garamond" panose="02020404030301010803" pitchFamily="18" charset="0"/>
              </a:rPr>
              <a:t>)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9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tutorial</a:t>
            </a:r>
          </a:p>
          <a:p>
            <a:pPr lvl="1"/>
            <a:r>
              <a:rPr lang="en-US" dirty="0">
                <a:hlinkClick r:id="rId2"/>
              </a:rPr>
              <a:t>https://www.learnopencv.com/deep-learning-example-using-nvidia-digits-3-on-ec2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Data from</a:t>
            </a:r>
          </a:p>
          <a:p>
            <a:pPr lvl="1"/>
            <a:r>
              <a:rPr lang="en-US" dirty="0">
                <a:hlinkClick r:id="rId3"/>
              </a:rPr>
              <a:t>http://www.robots.ox.ac.uk/~vgg/data/flowers/17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NVIDIA DIGITS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/NVIDIA/DIGITS</a:t>
            </a:r>
          </a:p>
        </p:txBody>
      </p:sp>
    </p:spTree>
    <p:extLst>
      <p:ext uri="{BB962C8B-B14F-4D97-AF65-F5344CB8AC3E}">
        <p14:creationId xmlns:p14="http://schemas.microsoft.com/office/powerpoint/2010/main" val="274261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What is DIGITS?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84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panose="02020404030301010803" pitchFamily="18" charset="0"/>
              </a:rPr>
              <a:t>An interactive user interface that simplifies the task of data management, deep learning, and performance visualization</a:t>
            </a:r>
          </a:p>
          <a:p>
            <a:r>
              <a:rPr lang="en-US" sz="3200" dirty="0" smtClean="0">
                <a:latin typeface="Garamond" panose="02020404030301010803" pitchFamily="18" charset="0"/>
              </a:rPr>
              <a:t>No programming required!</a:t>
            </a:r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7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70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Getting Started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7564"/>
          </a:xfrm>
        </p:spPr>
        <p:txBody>
          <a:bodyPr>
            <a:normAutofit/>
          </a:bodyPr>
          <a:lstStyle/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sz="4000" dirty="0" smtClean="0">
                <a:latin typeface="Garamond" panose="02020404030301010803" pitchFamily="18" charset="0"/>
              </a:rPr>
              <a:t>Open a browser and type in IP </a:t>
            </a:r>
            <a:r>
              <a:rPr lang="en-US" sz="4000" dirty="0" smtClean="0">
                <a:latin typeface="Garamond" panose="02020404030301010803" pitchFamily="18" charset="0"/>
              </a:rPr>
              <a:t>address 155.52.190.4</a:t>
            </a:r>
            <a:endParaRPr lang="en-US" sz="4000" dirty="0" smtClean="0">
              <a:latin typeface="Garamond" panose="02020404030301010803" pitchFamily="18" charset="0"/>
            </a:endParaRPr>
          </a:p>
          <a:p>
            <a:endParaRPr lang="en-US" dirty="0" smtClean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44" y="3639570"/>
            <a:ext cx="5896791" cy="150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2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9823" y="764683"/>
            <a:ext cx="10515600" cy="15271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New Dataset &gt; Images &gt; Classification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2148"/>
          <a:stretch/>
        </p:blipFill>
        <p:spPr>
          <a:xfrm>
            <a:off x="233187" y="1895868"/>
            <a:ext cx="11756200" cy="38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9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70" r="2249" b="8090"/>
          <a:stretch/>
        </p:blipFill>
        <p:spPr>
          <a:xfrm>
            <a:off x="1218110" y="198118"/>
            <a:ext cx="9697314" cy="642910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02628" y="248194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972491" y="3168829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92880" y="5743303"/>
            <a:ext cx="313509" cy="31350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3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352</Words>
  <Application>Microsoft Macintosh PowerPoint</Application>
  <PresentationFormat>Custom</PresentationFormat>
  <Paragraphs>59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Clinical Imaging Informatics IAP 2017 Lab 3</vt:lpstr>
      <vt:lpstr>Machine Learning for Healthcare (6.S897, HST.S53)</vt:lpstr>
      <vt:lpstr>Labs  (https://github.com/QTIM-Lab/IAP_ImgInf2017 )</vt:lpstr>
      <vt:lpstr>Introduction to  NVIDIA  Deep Learning GPU  Training System (DIGITS)</vt:lpstr>
      <vt:lpstr>Resources</vt:lpstr>
      <vt:lpstr>What is DIGITS?</vt:lpstr>
      <vt:lpstr>Getting Started</vt:lpstr>
      <vt:lpstr>PowerPoint Presentation</vt:lpstr>
      <vt:lpstr>PowerPoint Presentation</vt:lpstr>
      <vt:lpstr>Let’s take a look at the dataset …</vt:lpstr>
      <vt:lpstr>PowerPoint Presentation</vt:lpstr>
      <vt:lpstr>Let’s make our deep learning model</vt:lpstr>
      <vt:lpstr>PowerPoint Presentation</vt:lpstr>
      <vt:lpstr>PowerPoint Presentation</vt:lpstr>
      <vt:lpstr>After a few minutes …</vt:lpstr>
      <vt:lpstr>Can we do better?</vt:lpstr>
      <vt:lpstr>Make some small changes…</vt:lpstr>
      <vt:lpstr>PowerPoint Presentation</vt:lpstr>
      <vt:lpstr>PowerPoint Presentation</vt:lpstr>
      <vt:lpstr>Let’s see if the classifier works on a new image …</vt:lpstr>
      <vt:lpstr>Success!</vt:lpstr>
      <vt:lpstr>Challenges</vt:lpstr>
    </vt:vector>
  </TitlesOfParts>
  <Company>Windows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Chang</dc:creator>
  <cp:lastModifiedBy>Jayashree Kalpathy-Cramer</cp:lastModifiedBy>
  <cp:revision>134</cp:revision>
  <dcterms:created xsi:type="dcterms:W3CDTF">2017-01-23T17:43:44Z</dcterms:created>
  <dcterms:modified xsi:type="dcterms:W3CDTF">2017-01-24T23:54:14Z</dcterms:modified>
</cp:coreProperties>
</file>